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35"/>
  </p:notesMasterIdLst>
  <p:handoutMasterIdLst>
    <p:handoutMasterId r:id="rId36"/>
  </p:handoutMasterIdLst>
  <p:sldIdLst>
    <p:sldId id="295" r:id="rId3"/>
    <p:sldId id="318" r:id="rId4"/>
    <p:sldId id="319" r:id="rId5"/>
    <p:sldId id="328" r:id="rId6"/>
    <p:sldId id="320" r:id="rId7"/>
    <p:sldId id="321" r:id="rId8"/>
    <p:sldId id="302" r:id="rId9"/>
    <p:sldId id="322" r:id="rId10"/>
    <p:sldId id="303" r:id="rId11"/>
    <p:sldId id="331" r:id="rId12"/>
    <p:sldId id="329" r:id="rId13"/>
    <p:sldId id="330" r:id="rId14"/>
    <p:sldId id="332" r:id="rId15"/>
    <p:sldId id="323" r:id="rId16"/>
    <p:sldId id="304" r:id="rId17"/>
    <p:sldId id="324" r:id="rId18"/>
    <p:sldId id="305" r:id="rId19"/>
    <p:sldId id="306" r:id="rId20"/>
    <p:sldId id="307" r:id="rId21"/>
    <p:sldId id="308" r:id="rId22"/>
    <p:sldId id="309" r:id="rId23"/>
    <p:sldId id="312" r:id="rId24"/>
    <p:sldId id="313" r:id="rId25"/>
    <p:sldId id="325" r:id="rId26"/>
    <p:sldId id="310" r:id="rId27"/>
    <p:sldId id="326" r:id="rId28"/>
    <p:sldId id="314" r:id="rId29"/>
    <p:sldId id="315" r:id="rId30"/>
    <p:sldId id="327" r:id="rId31"/>
    <p:sldId id="316" r:id="rId32"/>
    <p:sldId id="317" r:id="rId33"/>
    <p:sldId id="300" r:id="rId34"/>
  </p:sldIdLst>
  <p:sldSz cx="9145588" cy="51450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ght click for options" id="{5C661DC1-D038-4612-9AFE-4506515A23D4}">
          <p14:sldIdLst>
            <p14:sldId id="295"/>
            <p14:sldId id="318"/>
            <p14:sldId id="319"/>
            <p14:sldId id="328"/>
            <p14:sldId id="320"/>
            <p14:sldId id="321"/>
            <p14:sldId id="302"/>
            <p14:sldId id="322"/>
            <p14:sldId id="303"/>
            <p14:sldId id="331"/>
            <p14:sldId id="329"/>
            <p14:sldId id="330"/>
            <p14:sldId id="332"/>
            <p14:sldId id="323"/>
            <p14:sldId id="304"/>
            <p14:sldId id="324"/>
            <p14:sldId id="305"/>
            <p14:sldId id="306"/>
            <p14:sldId id="307"/>
            <p14:sldId id="308"/>
            <p14:sldId id="309"/>
            <p14:sldId id="312"/>
            <p14:sldId id="313"/>
            <p14:sldId id="325"/>
            <p14:sldId id="310"/>
            <p14:sldId id="326"/>
            <p14:sldId id="314"/>
            <p14:sldId id="315"/>
            <p14:sldId id="327"/>
            <p14:sldId id="316"/>
            <p14:sldId id="317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1">
          <p15:clr>
            <a:srgbClr val="A4A3A4"/>
          </p15:clr>
        </p15:guide>
        <p15:guide id="2" orient="horz" pos="3037">
          <p15:clr>
            <a:srgbClr val="A4A3A4"/>
          </p15:clr>
        </p15:guide>
        <p15:guide id="3" orient="horz" pos="757">
          <p15:clr>
            <a:srgbClr val="A4A3A4"/>
          </p15:clr>
        </p15:guide>
        <p15:guide id="4" orient="horz" pos="2812">
          <p15:clr>
            <a:srgbClr val="A4A3A4"/>
          </p15:clr>
        </p15:guide>
        <p15:guide id="5" pos="5621">
          <p15:clr>
            <a:srgbClr val="A4A3A4"/>
          </p15:clr>
        </p15:guide>
        <p15:guide id="6" pos="4837">
          <p15:clr>
            <a:srgbClr val="A4A3A4"/>
          </p15:clr>
        </p15:guide>
        <p15:guide id="7" pos="1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3E8"/>
    <a:srgbClr val="4596CA"/>
    <a:srgbClr val="E6E7E8"/>
    <a:srgbClr val="3FD4AD"/>
    <a:srgbClr val="ABA3F1"/>
    <a:srgbClr val="645EB3"/>
    <a:srgbClr val="028772"/>
    <a:srgbClr val="F2F2F2"/>
    <a:srgbClr val="61D1AE"/>
    <a:srgbClr val="4FC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7" autoAdjust="0"/>
    <p:restoredTop sz="96370" autoAdjust="0"/>
  </p:normalViewPr>
  <p:slideViewPr>
    <p:cSldViewPr snapToObjects="1">
      <p:cViewPr varScale="1">
        <p:scale>
          <a:sx n="95" d="100"/>
          <a:sy n="95" d="100"/>
        </p:scale>
        <p:origin x="636" y="84"/>
      </p:cViewPr>
      <p:guideLst>
        <p:guide orient="horz" pos="451"/>
        <p:guide orient="horz" pos="3037"/>
        <p:guide orient="horz" pos="757"/>
        <p:guide orient="horz" pos="2812"/>
        <p:guide pos="5621"/>
        <p:guide pos="4837"/>
        <p:guide pos="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3144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pPr/>
              <a:t>6/08/2018</a:t>
            </a:fld>
            <a:endParaRPr lang="en-AU" sz="10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pPr/>
              <a:t>‹#›</a:t>
            </a:fld>
            <a:endParaRPr lang="en-AU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6/08/2018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en-AU" sz="12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5588" cy="5145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7964" y="1708448"/>
            <a:ext cx="4338886" cy="961858"/>
          </a:xfrm>
        </p:spPr>
        <p:txBody>
          <a:bodyPr anchor="b"/>
          <a:lstStyle>
            <a:lvl1pPr>
              <a:lnSpc>
                <a:spcPts val="33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7964" y="2941508"/>
            <a:ext cx="4338886" cy="234078"/>
          </a:xfrm>
        </p:spPr>
        <p:txBody>
          <a:bodyPr/>
          <a:lstStyle>
            <a:lvl1pPr>
              <a:spcAft>
                <a:spcPts val="0"/>
              </a:spcAft>
              <a:defRPr sz="1600" b="1" cap="all">
                <a:solidFill>
                  <a:srgbClr val="4596CA"/>
                </a:solidFill>
              </a:defRPr>
            </a:lvl1pPr>
            <a:lvl2pPr>
              <a:spcAft>
                <a:spcPts val="0"/>
              </a:spcAft>
              <a:defRPr sz="1600" b="1" cap="all">
                <a:solidFill>
                  <a:srgbClr val="4596CA"/>
                </a:solidFill>
              </a:defRPr>
            </a:lvl2pPr>
            <a:lvl3pPr>
              <a:spcAft>
                <a:spcPts val="0"/>
              </a:spcAft>
              <a:defRPr sz="1600" b="1" cap="all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7pPr>
            <a:lvl8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8pPr>
            <a:lvl9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7964" y="3524938"/>
            <a:ext cx="2416144" cy="1080118"/>
          </a:xfrm>
        </p:spPr>
        <p:txBody>
          <a:bodyPr anchor="b"/>
          <a:lstStyle>
            <a:lvl1pPr>
              <a:spcAft>
                <a:spcPts val="0"/>
              </a:spcAft>
              <a:defRPr sz="1200" b="0" cap="all" baseline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0" cap="none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200" b="0" cap="none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34" y="4233421"/>
            <a:ext cx="1912624" cy="542545"/>
          </a:xfrm>
          <a:prstGeom prst="rect">
            <a:avLst/>
          </a:prstGeom>
        </p:spPr>
      </p:pic>
      <p:sp>
        <p:nvSpPr>
          <p:cNvPr id="8" name="Freeform: Shape 8"/>
          <p:cNvSpPr/>
          <p:nvPr userDrawn="1"/>
        </p:nvSpPr>
        <p:spPr>
          <a:xfrm>
            <a:off x="4932834" y="280849"/>
            <a:ext cx="3887189" cy="3954073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rgbClr val="4596CA"/>
                </a:solidFill>
              </a:defRPr>
            </a:lvl2pPr>
            <a:lvl4pPr>
              <a:buClr>
                <a:srgbClr val="4596CA"/>
              </a:buClr>
              <a:defRPr/>
            </a:lvl4pPr>
            <a:lvl5pPr>
              <a:buClr>
                <a:srgbClr val="4596CA"/>
              </a:buClr>
              <a:defRPr baseline="0"/>
            </a:lvl5pPr>
            <a:lvl6pPr>
              <a:buClr>
                <a:srgbClr val="4596CA"/>
              </a:buClr>
              <a:defRPr/>
            </a:lvl6pPr>
            <a:lvl7pPr>
              <a:buClr>
                <a:srgbClr val="4596CA"/>
              </a:buClr>
              <a:defRPr/>
            </a:lvl7pPr>
            <a:lvl8pPr>
              <a:buClr>
                <a:srgbClr val="4596CA"/>
              </a:buClr>
              <a:defRPr/>
            </a:lvl8pPr>
            <a:lvl9pPr>
              <a:buClr>
                <a:srgbClr val="4596CA"/>
              </a:buClr>
              <a:defRPr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800" y="1569601"/>
            <a:ext cx="7614000" cy="1362984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66413" y="3084985"/>
            <a:ext cx="7614000" cy="1362984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90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800" y="1569492"/>
            <a:ext cx="3736961" cy="289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43452" y="1569491"/>
            <a:ext cx="3736961" cy="289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16995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u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800" y="1569492"/>
            <a:ext cx="3736961" cy="289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015553" y="1832920"/>
            <a:ext cx="3263474" cy="2248930"/>
          </a:xfrm>
          <a:custGeom>
            <a:avLst/>
            <a:gdLst>
              <a:gd name="connsiteX0" fmla="*/ 236069 w 3263474"/>
              <a:gd name="connsiteY0" fmla="*/ 0 h 2248930"/>
              <a:gd name="connsiteX1" fmla="*/ 3263474 w 3263474"/>
              <a:gd name="connsiteY1" fmla="*/ 0 h 2248930"/>
              <a:gd name="connsiteX2" fmla="*/ 3263474 w 3263474"/>
              <a:gd name="connsiteY2" fmla="*/ 2010031 h 2248930"/>
              <a:gd name="connsiteX3" fmla="*/ 236069 w 3263474"/>
              <a:gd name="connsiteY3" fmla="*/ 2010031 h 2248930"/>
              <a:gd name="connsiteX4" fmla="*/ 236069 w 3263474"/>
              <a:gd name="connsiteY4" fmla="*/ 2248930 h 2248930"/>
              <a:gd name="connsiteX5" fmla="*/ 0 w 3263474"/>
              <a:gd name="connsiteY5" fmla="*/ 2248930 h 2248930"/>
              <a:gd name="connsiteX6" fmla="*/ 0 w 3263474"/>
              <a:gd name="connsiteY6" fmla="*/ 2010032 h 2248930"/>
              <a:gd name="connsiteX7" fmla="*/ 236069 w 3263474"/>
              <a:gd name="connsiteY7" fmla="*/ 2010032 h 224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474" h="2248930">
                <a:moveTo>
                  <a:pt x="236069" y="0"/>
                </a:moveTo>
                <a:lnTo>
                  <a:pt x="3263474" y="0"/>
                </a:lnTo>
                <a:lnTo>
                  <a:pt x="3263474" y="2010031"/>
                </a:lnTo>
                <a:lnTo>
                  <a:pt x="236069" y="2010031"/>
                </a:lnTo>
                <a:lnTo>
                  <a:pt x="236069" y="2248930"/>
                </a:lnTo>
                <a:lnTo>
                  <a:pt x="0" y="2248930"/>
                </a:lnTo>
                <a:lnTo>
                  <a:pt x="0" y="2010032"/>
                </a:lnTo>
                <a:lnTo>
                  <a:pt x="236069" y="2010032"/>
                </a:lnTo>
                <a:close/>
              </a:path>
            </a:pathLst>
          </a:custGeom>
          <a:solidFill>
            <a:srgbClr val="4596CA"/>
          </a:solidFill>
        </p:spPr>
        <p:txBody>
          <a:bodyPr wrap="square" lIns="450000" tIns="226800"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2pPr>
            <a:lvl3pPr marL="226800" indent="-226800">
              <a:lnSpc>
                <a:spcPts val="1700"/>
              </a:lnSpc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453600">
              <a:lnSpc>
                <a:spcPts val="1700"/>
              </a:lnSpc>
              <a:spcAft>
                <a:spcPts val="0"/>
              </a:spcAft>
              <a:buClrTx/>
              <a:defRPr sz="1600">
                <a:solidFill>
                  <a:schemeClr val="tx1"/>
                </a:solidFill>
              </a:defRPr>
            </a:lvl4pPr>
            <a:lvl5pPr marL="680400">
              <a:lnSpc>
                <a:spcPts val="1700"/>
              </a:lnSpc>
              <a:spcAft>
                <a:spcPts val="0"/>
              </a:spcAft>
              <a:buClrTx/>
              <a:defRPr sz="1600">
                <a:solidFill>
                  <a:schemeClr val="tx1"/>
                </a:solidFill>
              </a:defRPr>
            </a:lvl5pPr>
            <a:lvl6pPr marL="907200">
              <a:lnSpc>
                <a:spcPts val="1700"/>
              </a:lnSpc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6pPr>
            <a:lvl7pPr marL="1134000">
              <a:lnSpc>
                <a:spcPts val="1700"/>
              </a:lnSpc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7pPr>
            <a:lvl8pPr marL="1360800">
              <a:lnSpc>
                <a:spcPts val="1700"/>
              </a:lnSpc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8pPr>
            <a:lvl9pPr marL="1587600">
              <a:lnSpc>
                <a:spcPts val="1700"/>
              </a:lnSpc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66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41" y="654312"/>
            <a:ext cx="3264893" cy="74810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4921" y="2611644"/>
            <a:ext cx="3475492" cy="178944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67500" y="2302329"/>
            <a:ext cx="3274317" cy="2098221"/>
          </a:xfrm>
          <a:custGeom>
            <a:avLst/>
            <a:gdLst>
              <a:gd name="connsiteX0" fmla="*/ 3027382 w 3274317"/>
              <a:gd name="connsiteY0" fmla="*/ 1854702 h 2098221"/>
              <a:gd name="connsiteX1" fmla="*/ 3274317 w 3274317"/>
              <a:gd name="connsiteY1" fmla="*/ 1854702 h 2098221"/>
              <a:gd name="connsiteX2" fmla="*/ 3274317 w 3274317"/>
              <a:gd name="connsiteY2" fmla="*/ 2098221 h 2098221"/>
              <a:gd name="connsiteX3" fmla="*/ 3027382 w 3274317"/>
              <a:gd name="connsiteY3" fmla="*/ 2098221 h 2098221"/>
              <a:gd name="connsiteX4" fmla="*/ 0 w 3274317"/>
              <a:gd name="connsiteY4" fmla="*/ 0 h 2098221"/>
              <a:gd name="connsiteX5" fmla="*/ 3027382 w 3274317"/>
              <a:gd name="connsiteY5" fmla="*/ 0 h 2098221"/>
              <a:gd name="connsiteX6" fmla="*/ 3027382 w 3274317"/>
              <a:gd name="connsiteY6" fmla="*/ 1854702 h 2098221"/>
              <a:gd name="connsiteX7" fmla="*/ 0 w 3274317"/>
              <a:gd name="connsiteY7" fmla="*/ 1854702 h 209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4317" h="2098221">
                <a:moveTo>
                  <a:pt x="3027382" y="1854702"/>
                </a:moveTo>
                <a:lnTo>
                  <a:pt x="3274317" y="1854702"/>
                </a:lnTo>
                <a:lnTo>
                  <a:pt x="3274317" y="2098221"/>
                </a:lnTo>
                <a:lnTo>
                  <a:pt x="3027382" y="2098221"/>
                </a:lnTo>
                <a:close/>
                <a:moveTo>
                  <a:pt x="0" y="0"/>
                </a:moveTo>
                <a:lnTo>
                  <a:pt x="3027382" y="0"/>
                </a:lnTo>
                <a:lnTo>
                  <a:pt x="3027382" y="1854702"/>
                </a:lnTo>
                <a:lnTo>
                  <a:pt x="0" y="185470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1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504112" y="442800"/>
            <a:ext cx="3014814" cy="1841816"/>
          </a:xfrm>
          <a:prstGeom prst="flowChartProcess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53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41" y="654312"/>
            <a:ext cx="3264893" cy="74810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800" y="1569600"/>
            <a:ext cx="3265200" cy="289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00281" y="442800"/>
            <a:ext cx="3880131" cy="4186947"/>
          </a:xfrm>
          <a:custGeom>
            <a:avLst/>
            <a:gdLst>
              <a:gd name="connsiteX0" fmla="*/ 260182 w 3880131"/>
              <a:gd name="connsiteY0" fmla="*/ 0 h 4186947"/>
              <a:gd name="connsiteX1" fmla="*/ 3880131 w 3880131"/>
              <a:gd name="connsiteY1" fmla="*/ 0 h 4186947"/>
              <a:gd name="connsiteX2" fmla="*/ 3880131 w 3880131"/>
              <a:gd name="connsiteY2" fmla="*/ 3936536 h 4186947"/>
              <a:gd name="connsiteX3" fmla="*/ 257789 w 3880131"/>
              <a:gd name="connsiteY3" fmla="*/ 3936536 h 4186947"/>
              <a:gd name="connsiteX4" fmla="*/ 257789 w 3880131"/>
              <a:gd name="connsiteY4" fmla="*/ 4186947 h 4186947"/>
              <a:gd name="connsiteX5" fmla="*/ 0 w 3880131"/>
              <a:gd name="connsiteY5" fmla="*/ 4186947 h 4186947"/>
              <a:gd name="connsiteX6" fmla="*/ 0 w 3880131"/>
              <a:gd name="connsiteY6" fmla="*/ 3936535 h 4186947"/>
              <a:gd name="connsiteX7" fmla="*/ 260182 w 3880131"/>
              <a:gd name="connsiteY7" fmla="*/ 3936535 h 418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0131" h="4186947">
                <a:moveTo>
                  <a:pt x="260182" y="0"/>
                </a:moveTo>
                <a:lnTo>
                  <a:pt x="3880131" y="0"/>
                </a:lnTo>
                <a:lnTo>
                  <a:pt x="3880131" y="3936536"/>
                </a:lnTo>
                <a:lnTo>
                  <a:pt x="257789" y="3936536"/>
                </a:lnTo>
                <a:lnTo>
                  <a:pt x="257789" y="4186947"/>
                </a:lnTo>
                <a:lnTo>
                  <a:pt x="0" y="4186947"/>
                </a:lnTo>
                <a:lnTo>
                  <a:pt x="0" y="3936535"/>
                </a:lnTo>
                <a:lnTo>
                  <a:pt x="260182" y="393653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389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362" y="654312"/>
            <a:ext cx="3725741" cy="748102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en-US" noProof="0" dirty="0"/>
              <a:t>Click to edit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4321" y="1569600"/>
            <a:ext cx="3726092" cy="2894400"/>
          </a:xfrm>
        </p:spPr>
        <p:txBody>
          <a:bodyPr/>
          <a:lstStyle>
            <a:lvl1pPr>
              <a:defRPr sz="1800"/>
            </a:lvl1pPr>
            <a:lvl2pPr>
              <a:defRPr>
                <a:solidFill>
                  <a:srgbClr val="4596CA"/>
                </a:solidFill>
              </a:defRPr>
            </a:lvl2pPr>
            <a:lvl4pPr>
              <a:buClr>
                <a:srgbClr val="4596CA"/>
              </a:buClr>
              <a:defRPr/>
            </a:lvl4pPr>
            <a:lvl5pPr>
              <a:buClr>
                <a:srgbClr val="4596CA"/>
              </a:buClr>
              <a:defRPr baseline="0"/>
            </a:lvl5pPr>
            <a:lvl6pPr>
              <a:buClr>
                <a:srgbClr val="4596CA"/>
              </a:buClr>
              <a:defRPr/>
            </a:lvl6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5943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48656" y="2569943"/>
            <a:ext cx="4131756" cy="2110703"/>
          </a:xfrm>
          <a:custGeom>
            <a:avLst/>
            <a:gdLst>
              <a:gd name="connsiteX0" fmla="*/ 250329 w 4131756"/>
              <a:gd name="connsiteY0" fmla="*/ 0 h 2110703"/>
              <a:gd name="connsiteX1" fmla="*/ 4131756 w 4131756"/>
              <a:gd name="connsiteY1" fmla="*/ 0 h 2110703"/>
              <a:gd name="connsiteX2" fmla="*/ 4131756 w 4131756"/>
              <a:gd name="connsiteY2" fmla="*/ 1859507 h 2110703"/>
              <a:gd name="connsiteX3" fmla="*/ 250329 w 4131756"/>
              <a:gd name="connsiteY3" fmla="*/ 1859507 h 2110703"/>
              <a:gd name="connsiteX4" fmla="*/ 250329 w 4131756"/>
              <a:gd name="connsiteY4" fmla="*/ 2110703 h 2110703"/>
              <a:gd name="connsiteX5" fmla="*/ 0 w 4131756"/>
              <a:gd name="connsiteY5" fmla="*/ 2110703 h 2110703"/>
              <a:gd name="connsiteX6" fmla="*/ 0 w 4131756"/>
              <a:gd name="connsiteY6" fmla="*/ 1858703 h 2110703"/>
              <a:gd name="connsiteX7" fmla="*/ 250329 w 4131756"/>
              <a:gd name="connsiteY7" fmla="*/ 1858703 h 211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1756" h="2110703">
                <a:moveTo>
                  <a:pt x="250329" y="0"/>
                </a:moveTo>
                <a:lnTo>
                  <a:pt x="4131756" y="0"/>
                </a:lnTo>
                <a:lnTo>
                  <a:pt x="4131756" y="1859507"/>
                </a:lnTo>
                <a:lnTo>
                  <a:pt x="250329" y="1859507"/>
                </a:lnTo>
                <a:lnTo>
                  <a:pt x="250329" y="2110703"/>
                </a:lnTo>
                <a:lnTo>
                  <a:pt x="0" y="2110703"/>
                </a:lnTo>
                <a:lnTo>
                  <a:pt x="0" y="1858703"/>
                </a:lnTo>
                <a:lnTo>
                  <a:pt x="250329" y="1858703"/>
                </a:lnTo>
                <a:close/>
              </a:path>
            </a:pathLst>
          </a:custGeom>
          <a:solidFill>
            <a:srgbClr val="4596CA"/>
          </a:solidFill>
        </p:spPr>
        <p:txBody>
          <a:bodyPr wrap="square" lIns="396000" tIns="223200" rIns="180000">
            <a:noAutofit/>
          </a:bodyPr>
          <a:lstStyle>
            <a:lvl1pPr>
              <a:lnSpc>
                <a:spcPts val="2600"/>
              </a:lnSpc>
              <a:spcAft>
                <a:spcPts val="0"/>
              </a:spcAft>
              <a:defRPr sz="2200" cap="none" baseline="0">
                <a:solidFill>
                  <a:schemeClr val="bg2"/>
                </a:solidFill>
              </a:defRPr>
            </a:lvl1pPr>
            <a:lvl2pPr>
              <a:lnSpc>
                <a:spcPts val="2600"/>
              </a:lnSpc>
              <a:spcAft>
                <a:spcPts val="850"/>
              </a:spcAft>
              <a:defRPr sz="2200" b="0">
                <a:solidFill>
                  <a:schemeClr val="bg2"/>
                </a:solidFill>
              </a:defRPr>
            </a:lvl2pPr>
            <a:lvl3pPr>
              <a:lnSpc>
                <a:spcPts val="2600"/>
              </a:lnSpc>
              <a:spcAft>
                <a:spcPts val="850"/>
              </a:spcAft>
              <a:defRPr sz="2200">
                <a:solidFill>
                  <a:schemeClr val="bg2"/>
                </a:solidFill>
              </a:defRPr>
            </a:lvl3pPr>
            <a:lvl4pPr marL="0" indent="0">
              <a:lnSpc>
                <a:spcPts val="2600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4pPr>
            <a:lvl5pPr marL="0" indent="0">
              <a:lnSpc>
                <a:spcPts val="2600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5pPr>
            <a:lvl6pPr marL="0" indent="0">
              <a:lnSpc>
                <a:spcPts val="2600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6pPr>
            <a:lvl7pPr marL="0" indent="0">
              <a:lnSpc>
                <a:spcPts val="2600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7pPr>
            <a:lvl8pPr marL="0" indent="0">
              <a:lnSpc>
                <a:spcPts val="2600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8pPr>
            <a:lvl9pPr marL="0" indent="0">
              <a:lnSpc>
                <a:spcPts val="2600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9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2123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45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/>
          <p:cNvSpPr/>
          <p:nvPr userDrawn="1"/>
        </p:nvSpPr>
        <p:spPr>
          <a:xfrm rot="18912554">
            <a:off x="2848813" y="457823"/>
            <a:ext cx="5834813" cy="4447486"/>
          </a:xfrm>
          <a:custGeom>
            <a:avLst/>
            <a:gdLst>
              <a:gd name="connsiteX0" fmla="*/ 107297 w 5834813"/>
              <a:gd name="connsiteY0" fmla="*/ 1790157 h 4447486"/>
              <a:gd name="connsiteX1" fmla="*/ 212033 w 5834813"/>
              <a:gd name="connsiteY1" fmla="*/ 1894131 h 4447486"/>
              <a:gd name="connsiteX2" fmla="*/ 104736 w 5834813"/>
              <a:gd name="connsiteY2" fmla="*/ 2002214 h 4447486"/>
              <a:gd name="connsiteX3" fmla="*/ 0 w 5834813"/>
              <a:gd name="connsiteY3" fmla="*/ 1898241 h 4447486"/>
              <a:gd name="connsiteX4" fmla="*/ 5834813 w 5834813"/>
              <a:gd name="connsiteY4" fmla="*/ 1964015 h 4447486"/>
              <a:gd name="connsiteX5" fmla="*/ 5834813 w 5834813"/>
              <a:gd name="connsiteY5" fmla="*/ 1983772 h 4447486"/>
              <a:gd name="connsiteX6" fmla="*/ 5229891 w 5834813"/>
              <a:gd name="connsiteY6" fmla="*/ 1983772 h 4447486"/>
              <a:gd name="connsiteX7" fmla="*/ 5025020 w 5834813"/>
              <a:gd name="connsiteY7" fmla="*/ 2190145 h 4447486"/>
              <a:gd name="connsiteX8" fmla="*/ 4582132 w 5834813"/>
              <a:gd name="connsiteY8" fmla="*/ 2636279 h 4447486"/>
              <a:gd name="connsiteX9" fmla="*/ 3701583 w 5834813"/>
              <a:gd name="connsiteY9" fmla="*/ 3523283 h 4447486"/>
              <a:gd name="connsiteX10" fmla="*/ 3052820 w 5834813"/>
              <a:gd name="connsiteY10" fmla="*/ 4176802 h 4447486"/>
              <a:gd name="connsiteX11" fmla="*/ 2784106 w 5834813"/>
              <a:gd name="connsiteY11" fmla="*/ 4447486 h 4447486"/>
              <a:gd name="connsiteX12" fmla="*/ 212034 w 5834813"/>
              <a:gd name="connsiteY12" fmla="*/ 1894131 h 4447486"/>
              <a:gd name="connsiteX13" fmla="*/ 1129511 w 5834813"/>
              <a:gd name="connsiteY13" fmla="*/ 969928 h 4447486"/>
              <a:gd name="connsiteX14" fmla="*/ 3000689 w 5834813"/>
              <a:gd name="connsiteY14" fmla="*/ 2827489 h 4447486"/>
              <a:gd name="connsiteX15" fmla="*/ 3881238 w 5834813"/>
              <a:gd name="connsiteY15" fmla="*/ 1940486 h 4447486"/>
              <a:gd name="connsiteX16" fmla="*/ 2595475 w 5834813"/>
              <a:gd name="connsiteY16" fmla="*/ 664079 h 4447486"/>
              <a:gd name="connsiteX17" fmla="*/ 3254720 w 5834813"/>
              <a:gd name="connsiteY17" fmla="*/ 0 h 4447486"/>
              <a:gd name="connsiteX18" fmla="*/ 5233133 w 5834813"/>
              <a:gd name="connsiteY18" fmla="*/ 1964015 h 44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34813" h="4447486">
                <a:moveTo>
                  <a:pt x="107297" y="1790157"/>
                </a:moveTo>
                <a:lnTo>
                  <a:pt x="212033" y="1894131"/>
                </a:lnTo>
                <a:lnTo>
                  <a:pt x="104736" y="2002214"/>
                </a:lnTo>
                <a:lnTo>
                  <a:pt x="0" y="1898241"/>
                </a:lnTo>
                <a:close/>
                <a:moveTo>
                  <a:pt x="5834813" y="1964015"/>
                </a:moveTo>
                <a:lnTo>
                  <a:pt x="5834813" y="1983772"/>
                </a:lnTo>
                <a:lnTo>
                  <a:pt x="5229891" y="1983772"/>
                </a:lnTo>
                <a:lnTo>
                  <a:pt x="5025020" y="2190145"/>
                </a:lnTo>
                <a:lnTo>
                  <a:pt x="4582132" y="2636279"/>
                </a:lnTo>
                <a:lnTo>
                  <a:pt x="3701583" y="3523283"/>
                </a:lnTo>
                <a:lnTo>
                  <a:pt x="3052820" y="4176802"/>
                </a:lnTo>
                <a:lnTo>
                  <a:pt x="2784106" y="4447486"/>
                </a:lnTo>
                <a:lnTo>
                  <a:pt x="212034" y="1894131"/>
                </a:lnTo>
                <a:lnTo>
                  <a:pt x="1129511" y="969928"/>
                </a:lnTo>
                <a:lnTo>
                  <a:pt x="3000689" y="2827489"/>
                </a:lnTo>
                <a:lnTo>
                  <a:pt x="3881238" y="1940486"/>
                </a:lnTo>
                <a:lnTo>
                  <a:pt x="2595475" y="664079"/>
                </a:lnTo>
                <a:lnTo>
                  <a:pt x="3254720" y="0"/>
                </a:lnTo>
                <a:lnTo>
                  <a:pt x="5233133" y="1964015"/>
                </a:ln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06247" y="2276573"/>
            <a:ext cx="4338886" cy="450051"/>
          </a:xfrm>
        </p:spPr>
        <p:txBody>
          <a:bodyPr anchor="t"/>
          <a:lstStyle>
            <a:lvl1pPr algn="ctr">
              <a:lnSpc>
                <a:spcPts val="3450"/>
              </a:lnSpc>
              <a:defRPr sz="4400" spc="6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78" y="3196222"/>
            <a:ext cx="1624484" cy="4617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63" y="2214789"/>
            <a:ext cx="3838964" cy="835154"/>
          </a:xfrm>
          <a:prstGeom prst="rect">
            <a:avLst/>
          </a:prstGeom>
        </p:spPr>
      </p:pic>
      <p:sp>
        <p:nvSpPr>
          <p:cNvPr id="25" name="Footer Placeholder 2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Presentation title to go here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45111" y="4659720"/>
            <a:ext cx="949910" cy="191604"/>
          </a:xfrm>
          <a:prstGeom prst="rect">
            <a:avLst/>
          </a:prstGeom>
          <a:solidFill>
            <a:srgbClr val="61D1AE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350"/>
              </a:lnSpc>
            </a:pPr>
            <a:r>
              <a:rPr lang="en-AU" sz="1200" spc="60" baseline="0" dirty="0">
                <a:solidFill>
                  <a:schemeClr val="bg2"/>
                </a:solidFill>
              </a:rPr>
              <a:t>TAFE</a:t>
            </a:r>
            <a:r>
              <a:rPr lang="en-AU" sz="1200" spc="60" dirty="0">
                <a:solidFill>
                  <a:schemeClr val="bg2"/>
                </a:solidFill>
              </a:rPr>
              <a:t> </a:t>
            </a:r>
            <a:r>
              <a:rPr lang="en-AU" sz="1200" spc="60" baseline="0" dirty="0">
                <a:solidFill>
                  <a:schemeClr val="bg2"/>
                </a:solidFill>
              </a:rPr>
              <a:t>NSW</a:t>
            </a:r>
          </a:p>
        </p:txBody>
      </p:sp>
    </p:spTree>
    <p:extLst>
      <p:ext uri="{BB962C8B-B14F-4D97-AF65-F5344CB8AC3E}">
        <p14:creationId xmlns:p14="http://schemas.microsoft.com/office/powerpoint/2010/main" val="296769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794" cy="5145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34" y="4229077"/>
            <a:ext cx="1906309" cy="541850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37964" y="1708448"/>
            <a:ext cx="4338886" cy="961858"/>
          </a:xfrm>
        </p:spPr>
        <p:txBody>
          <a:bodyPr anchor="b"/>
          <a:lstStyle>
            <a:lvl1pPr>
              <a:lnSpc>
                <a:spcPts val="33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7964" y="2941508"/>
            <a:ext cx="4338886" cy="234078"/>
          </a:xfrm>
          <a:noFill/>
        </p:spPr>
        <p:txBody>
          <a:bodyPr/>
          <a:lstStyle>
            <a:lvl1pPr>
              <a:spcAft>
                <a:spcPts val="0"/>
              </a:spcAft>
              <a:defRPr sz="1600" b="1" cap="all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600" b="1" cap="all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600" b="1" cap="all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7pPr>
            <a:lvl8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8pPr>
            <a:lvl9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7964" y="3524938"/>
            <a:ext cx="2416144" cy="1080118"/>
          </a:xfrm>
        </p:spPr>
        <p:txBody>
          <a:bodyPr anchor="b"/>
          <a:lstStyle>
            <a:lvl1pPr>
              <a:spcAft>
                <a:spcPts val="0"/>
              </a:spcAft>
              <a:defRPr sz="1200" b="0" cap="all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 b="0" cap="none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200" b="0" cap="none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reeform: Shape 8"/>
          <p:cNvSpPr/>
          <p:nvPr userDrawn="1"/>
        </p:nvSpPr>
        <p:spPr>
          <a:xfrm>
            <a:off x="4932834" y="280849"/>
            <a:ext cx="3887189" cy="3954073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00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1598313"/>
            <a:ext cx="777375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38" y="2915550"/>
            <a:ext cx="6401912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fld id="{EF1D27C4-B6C7-462B-8124-9FD83A7BA0D3}" type="datetimeFigureOut">
              <a:rPr lang="en-US" smtClean="0"/>
              <a:pPr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D22-5C9A-487D-B79A-7FB55E9D0B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71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9588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9588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462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756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8287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8287" cy="1125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772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8738" cy="326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26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8287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38" y="1260475"/>
            <a:ext cx="388778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38" y="1879600"/>
            <a:ext cx="3887787" cy="276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577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710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78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30737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0915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30737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60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 Op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0711" y="2202236"/>
            <a:ext cx="4338886" cy="961858"/>
          </a:xfrm>
        </p:spPr>
        <p:txBody>
          <a:bodyPr anchor="t"/>
          <a:lstStyle>
            <a:lvl1pPr>
              <a:lnSpc>
                <a:spcPts val="3300"/>
              </a:lnSpc>
              <a:defRPr sz="3800">
                <a:solidFill>
                  <a:srgbClr val="4596C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565525" y="1658938"/>
            <a:ext cx="1027113" cy="968376"/>
            <a:chOff x="3565525" y="1658938"/>
            <a:chExt cx="1027113" cy="968376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565525" y="1908176"/>
              <a:ext cx="1027113" cy="719138"/>
            </a:xfrm>
            <a:custGeom>
              <a:avLst/>
              <a:gdLst>
                <a:gd name="T0" fmla="*/ 0 w 647"/>
                <a:gd name="T1" fmla="*/ 453 h 453"/>
                <a:gd name="T2" fmla="*/ 0 w 647"/>
                <a:gd name="T3" fmla="*/ 0 h 453"/>
                <a:gd name="T4" fmla="*/ 647 w 647"/>
                <a:gd name="T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453">
                  <a:moveTo>
                    <a:pt x="0" y="453"/>
                  </a:moveTo>
                  <a:lnTo>
                    <a:pt x="0" y="0"/>
                  </a:lnTo>
                  <a:lnTo>
                    <a:pt x="647" y="0"/>
                  </a:lnTo>
                </a:path>
              </a:pathLst>
            </a:custGeom>
            <a:noFill/>
            <a:ln w="6350" cap="flat">
              <a:solidFill>
                <a:srgbClr val="459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rgbClr val="4596CA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 userDrawn="1"/>
          </p:nvSpPr>
          <p:spPr bwMode="auto">
            <a:xfrm flipH="1">
              <a:off x="3571875" y="1658938"/>
              <a:ext cx="371475" cy="244475"/>
            </a:xfrm>
            <a:prstGeom prst="line">
              <a:avLst/>
            </a:prstGeom>
            <a:noFill/>
            <a:ln w="6350" cap="flat">
              <a:solidFill>
                <a:srgbClr val="459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762286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61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274638"/>
            <a:ext cx="1971675" cy="4359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4213" cy="4359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48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 Opt 2">
    <p:bg>
      <p:bgPr>
        <a:solidFill>
          <a:srgbClr val="45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565525" y="1658938"/>
            <a:ext cx="1027113" cy="968376"/>
            <a:chOff x="3565525" y="1658938"/>
            <a:chExt cx="1027113" cy="968376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565525" y="1908176"/>
              <a:ext cx="1027113" cy="719138"/>
            </a:xfrm>
            <a:custGeom>
              <a:avLst/>
              <a:gdLst>
                <a:gd name="T0" fmla="*/ 0 w 647"/>
                <a:gd name="T1" fmla="*/ 453 h 453"/>
                <a:gd name="T2" fmla="*/ 0 w 647"/>
                <a:gd name="T3" fmla="*/ 0 h 453"/>
                <a:gd name="T4" fmla="*/ 647 w 647"/>
                <a:gd name="T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453">
                  <a:moveTo>
                    <a:pt x="0" y="453"/>
                  </a:moveTo>
                  <a:lnTo>
                    <a:pt x="0" y="0"/>
                  </a:lnTo>
                  <a:lnTo>
                    <a:pt x="647" y="0"/>
                  </a:ln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Line 6"/>
            <p:cNvSpPr>
              <a:spLocks noChangeShapeType="1"/>
            </p:cNvSpPr>
            <p:nvPr userDrawn="1"/>
          </p:nvSpPr>
          <p:spPr bwMode="auto">
            <a:xfrm flipH="1">
              <a:off x="3571875" y="1658938"/>
              <a:ext cx="371475" cy="244475"/>
            </a:xfrm>
            <a:prstGeom prst="line">
              <a:avLst/>
            </a:pr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790711" y="2202236"/>
            <a:ext cx="4338886" cy="961858"/>
          </a:xfrm>
        </p:spPr>
        <p:txBody>
          <a:bodyPr anchor="t"/>
          <a:lstStyle>
            <a:lvl1pPr>
              <a:lnSpc>
                <a:spcPts val="3300"/>
              </a:lnSpc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34" y="4229077"/>
            <a:ext cx="1906309" cy="5418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5111" y="4659720"/>
            <a:ext cx="949910" cy="191604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350"/>
              </a:lnSpc>
            </a:pPr>
            <a:r>
              <a:rPr lang="en-AU" sz="1200" spc="60" baseline="0" dirty="0">
                <a:solidFill>
                  <a:schemeClr val="bg1"/>
                </a:solidFill>
              </a:rPr>
              <a:t>TAFE</a:t>
            </a:r>
            <a:r>
              <a:rPr lang="en-AU" sz="1200" spc="60" dirty="0">
                <a:solidFill>
                  <a:schemeClr val="bg1"/>
                </a:solidFill>
              </a:rPr>
              <a:t> </a:t>
            </a:r>
            <a:r>
              <a:rPr lang="en-AU" sz="1200" spc="60" baseline="0" dirty="0">
                <a:solidFill>
                  <a:schemeClr val="bg1"/>
                </a:solidFill>
              </a:rPr>
              <a:t>NSW</a:t>
            </a:r>
          </a:p>
        </p:txBody>
      </p:sp>
      <p:sp>
        <p:nvSpPr>
          <p:cNvPr id="10" name="Footer Placeholder 7"/>
          <p:cNvSpPr txBox="1">
            <a:spLocks/>
          </p:cNvSpPr>
          <p:nvPr userDrawn="1"/>
        </p:nvSpPr>
        <p:spPr>
          <a:xfrm>
            <a:off x="1647469" y="4659622"/>
            <a:ext cx="4230470" cy="190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350"/>
              </a:lnSpc>
              <a:defRPr sz="1200" kern="1200" cap="all" spc="60" baseline="0">
                <a:solidFill>
                  <a:srgbClr val="645EB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tx1"/>
                </a:solidFill>
              </a:rPr>
              <a:t>UNIT NAME</a:t>
            </a:r>
          </a:p>
        </p:txBody>
      </p:sp>
    </p:spTree>
    <p:extLst>
      <p:ext uri="{BB962C8B-B14F-4D97-AF65-F5344CB8AC3E}">
        <p14:creationId xmlns:p14="http://schemas.microsoft.com/office/powerpoint/2010/main" val="33580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 Opt 3">
    <p:bg>
      <p:bgPr>
        <a:solidFill>
          <a:srgbClr val="45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565525" y="1658938"/>
            <a:ext cx="1027113" cy="968376"/>
            <a:chOff x="3565525" y="1658938"/>
            <a:chExt cx="1027113" cy="968376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565525" y="1908176"/>
              <a:ext cx="1027113" cy="719138"/>
            </a:xfrm>
            <a:custGeom>
              <a:avLst/>
              <a:gdLst>
                <a:gd name="T0" fmla="*/ 0 w 647"/>
                <a:gd name="T1" fmla="*/ 453 h 453"/>
                <a:gd name="T2" fmla="*/ 0 w 647"/>
                <a:gd name="T3" fmla="*/ 0 h 453"/>
                <a:gd name="T4" fmla="*/ 647 w 647"/>
                <a:gd name="T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453">
                  <a:moveTo>
                    <a:pt x="0" y="453"/>
                  </a:moveTo>
                  <a:lnTo>
                    <a:pt x="0" y="0"/>
                  </a:lnTo>
                  <a:lnTo>
                    <a:pt x="647" y="0"/>
                  </a:ln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Line 6"/>
            <p:cNvSpPr>
              <a:spLocks noChangeShapeType="1"/>
            </p:cNvSpPr>
            <p:nvPr userDrawn="1"/>
          </p:nvSpPr>
          <p:spPr bwMode="auto">
            <a:xfrm flipH="1">
              <a:off x="3571875" y="1658938"/>
              <a:ext cx="371475" cy="244475"/>
            </a:xfrm>
            <a:prstGeom prst="line">
              <a:avLst/>
            </a:pr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790711" y="2202236"/>
            <a:ext cx="4338886" cy="961858"/>
          </a:xfrm>
        </p:spPr>
        <p:txBody>
          <a:bodyPr anchor="t"/>
          <a:lstStyle>
            <a:lvl1pPr>
              <a:lnSpc>
                <a:spcPts val="3300"/>
              </a:lnSpc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34" y="4229077"/>
            <a:ext cx="1906309" cy="5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3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 Opt 4"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4375175" y="280850"/>
            <a:ext cx="4510834" cy="4588448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835150" y="1704975"/>
            <a:ext cx="5338763" cy="1581151"/>
            <a:chOff x="1835150" y="1704975"/>
            <a:chExt cx="5338763" cy="158115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1835150" y="1704975"/>
              <a:ext cx="5338763" cy="1176338"/>
            </a:xfrm>
            <a:custGeom>
              <a:avLst/>
              <a:gdLst>
                <a:gd name="T0" fmla="*/ 8 w 3363"/>
                <a:gd name="T1" fmla="*/ 0 h 741"/>
                <a:gd name="T2" fmla="*/ 0 w 3363"/>
                <a:gd name="T3" fmla="*/ 0 h 741"/>
                <a:gd name="T4" fmla="*/ 0 w 3363"/>
                <a:gd name="T5" fmla="*/ 741 h 741"/>
                <a:gd name="T6" fmla="*/ 8 w 3363"/>
                <a:gd name="T7" fmla="*/ 741 h 741"/>
                <a:gd name="T8" fmla="*/ 10 w 3363"/>
                <a:gd name="T9" fmla="*/ 739 h 741"/>
                <a:gd name="T10" fmla="*/ 16 w 3363"/>
                <a:gd name="T11" fmla="*/ 741 h 741"/>
                <a:gd name="T12" fmla="*/ 3363 w 3363"/>
                <a:gd name="T13" fmla="*/ 741 h 741"/>
                <a:gd name="T14" fmla="*/ 3363 w 3363"/>
                <a:gd name="T15" fmla="*/ 733 h 741"/>
                <a:gd name="T16" fmla="*/ 8 w 3363"/>
                <a:gd name="T17" fmla="*/ 733 h 741"/>
                <a:gd name="T18" fmla="*/ 8 w 3363"/>
                <a:gd name="T1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3" h="741">
                  <a:moveTo>
                    <a:pt x="8" y="0"/>
                  </a:moveTo>
                  <a:lnTo>
                    <a:pt x="0" y="0"/>
                  </a:lnTo>
                  <a:lnTo>
                    <a:pt x="0" y="741"/>
                  </a:lnTo>
                  <a:lnTo>
                    <a:pt x="8" y="741"/>
                  </a:lnTo>
                  <a:lnTo>
                    <a:pt x="10" y="739"/>
                  </a:lnTo>
                  <a:lnTo>
                    <a:pt x="16" y="741"/>
                  </a:lnTo>
                  <a:lnTo>
                    <a:pt x="3363" y="741"/>
                  </a:lnTo>
                  <a:lnTo>
                    <a:pt x="3363" y="733"/>
                  </a:lnTo>
                  <a:lnTo>
                    <a:pt x="8" y="7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1844675" y="2881313"/>
              <a:ext cx="612775" cy="404813"/>
            </a:xfrm>
            <a:custGeom>
              <a:avLst/>
              <a:gdLst>
                <a:gd name="T0" fmla="*/ 10 w 386"/>
                <a:gd name="T1" fmla="*/ 0 h 255"/>
                <a:gd name="T2" fmla="*/ 2 w 386"/>
                <a:gd name="T3" fmla="*/ 0 h 255"/>
                <a:gd name="T4" fmla="*/ 0 w 386"/>
                <a:gd name="T5" fmla="*/ 4 h 255"/>
                <a:gd name="T6" fmla="*/ 382 w 386"/>
                <a:gd name="T7" fmla="*/ 255 h 255"/>
                <a:gd name="T8" fmla="*/ 386 w 386"/>
                <a:gd name="T9" fmla="*/ 249 h 255"/>
                <a:gd name="T10" fmla="*/ 10 w 386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55">
                  <a:moveTo>
                    <a:pt x="10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382" y="255"/>
                  </a:lnTo>
                  <a:lnTo>
                    <a:pt x="386" y="2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1847850" y="2878138"/>
              <a:ext cx="12700" cy="3175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40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847850" y="2878138"/>
              <a:ext cx="12700" cy="3175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0620" y="1867746"/>
            <a:ext cx="4338886" cy="961858"/>
          </a:xfrm>
        </p:spPr>
        <p:txBody>
          <a:bodyPr anchor="t"/>
          <a:lstStyle>
            <a:lvl1pPr>
              <a:lnSpc>
                <a:spcPts val="3300"/>
              </a:lnSpc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875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4596CA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174080" y="1753400"/>
            <a:ext cx="4797429" cy="1917369"/>
          </a:xfrm>
        </p:spPr>
        <p:txBody>
          <a:bodyPr anchor="ctr"/>
          <a:lstStyle>
            <a:lvl1pPr algn="ctr">
              <a:lnSpc>
                <a:spcPts val="2200"/>
              </a:lnSpc>
              <a:defRPr sz="2200" b="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Freeform: Shape 10"/>
          <p:cNvSpPr/>
          <p:nvPr userDrawn="1"/>
        </p:nvSpPr>
        <p:spPr>
          <a:xfrm rot="8048934" flipV="1">
            <a:off x="3195420" y="318571"/>
            <a:ext cx="5414755" cy="4431599"/>
          </a:xfrm>
          <a:custGeom>
            <a:avLst/>
            <a:gdLst>
              <a:gd name="connsiteX0" fmla="*/ 5308847 w 5414755"/>
              <a:gd name="connsiteY0" fmla="*/ 2143037 h 4431599"/>
              <a:gd name="connsiteX1" fmla="*/ 5206665 w 5414755"/>
              <a:gd name="connsiteY1" fmla="*/ 2248301 h 4431599"/>
              <a:gd name="connsiteX2" fmla="*/ 5312573 w 5414755"/>
              <a:gd name="connsiteY2" fmla="*/ 2351108 h 4431599"/>
              <a:gd name="connsiteX3" fmla="*/ 5414755 w 5414755"/>
              <a:gd name="connsiteY3" fmla="*/ 2245844 h 4431599"/>
              <a:gd name="connsiteX4" fmla="*/ 0 w 5414755"/>
              <a:gd name="connsiteY4" fmla="*/ 2008552 h 4431599"/>
              <a:gd name="connsiteX5" fmla="*/ 0 w 5414755"/>
              <a:gd name="connsiteY5" fmla="*/ 2030752 h 4431599"/>
              <a:gd name="connsiteX6" fmla="*/ 605764 w 5414755"/>
              <a:gd name="connsiteY6" fmla="*/ 2030752 h 4431599"/>
              <a:gd name="connsiteX7" fmla="*/ 704928 w 5414755"/>
              <a:gd name="connsiteY7" fmla="*/ 2127013 h 4431599"/>
              <a:gd name="connsiteX8" fmla="*/ 704927 w 5414755"/>
              <a:gd name="connsiteY8" fmla="*/ 2127013 h 4431599"/>
              <a:gd name="connsiteX9" fmla="*/ 2707064 w 5414755"/>
              <a:gd name="connsiteY9" fmla="*/ 4070535 h 4431599"/>
              <a:gd name="connsiteX10" fmla="*/ 2711075 w 5414755"/>
              <a:gd name="connsiteY10" fmla="*/ 4066403 h 4431599"/>
              <a:gd name="connsiteX11" fmla="*/ 3087285 w 5414755"/>
              <a:gd name="connsiteY11" fmla="*/ 4431599 h 4431599"/>
              <a:gd name="connsiteX12" fmla="*/ 5206663 w 5414755"/>
              <a:gd name="connsiteY12" fmla="*/ 2248303 h 4431599"/>
              <a:gd name="connsiteX13" fmla="*/ 4276693 w 5414755"/>
              <a:gd name="connsiteY13" fmla="*/ 1345559 h 4431599"/>
              <a:gd name="connsiteX14" fmla="*/ 2833904 w 5414755"/>
              <a:gd name="connsiteY14" fmla="*/ 2831862 h 4431599"/>
              <a:gd name="connsiteX15" fmla="*/ 1939284 w 5414755"/>
              <a:gd name="connsiteY15" fmla="*/ 1963433 h 4431599"/>
              <a:gd name="connsiteX16" fmla="*/ 3206219 w 5414755"/>
              <a:gd name="connsiteY16" fmla="*/ 658289 h 4431599"/>
              <a:gd name="connsiteX17" fmla="*/ 2528075 w 5414755"/>
              <a:gd name="connsiteY17" fmla="*/ 0 h 4431599"/>
              <a:gd name="connsiteX18" fmla="*/ 580542 w 5414755"/>
              <a:gd name="connsiteY18" fmla="*/ 2006269 h 4431599"/>
              <a:gd name="connsiteX19" fmla="*/ 582894 w 5414755"/>
              <a:gd name="connsiteY19" fmla="*/ 2008552 h 443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14755" h="4431599">
                <a:moveTo>
                  <a:pt x="5308847" y="2143037"/>
                </a:moveTo>
                <a:lnTo>
                  <a:pt x="5206665" y="2248301"/>
                </a:lnTo>
                <a:lnTo>
                  <a:pt x="5312573" y="2351108"/>
                </a:lnTo>
                <a:lnTo>
                  <a:pt x="5414755" y="2245844"/>
                </a:lnTo>
                <a:close/>
                <a:moveTo>
                  <a:pt x="0" y="2008552"/>
                </a:moveTo>
                <a:lnTo>
                  <a:pt x="0" y="2030752"/>
                </a:lnTo>
                <a:lnTo>
                  <a:pt x="605764" y="2030752"/>
                </a:lnTo>
                <a:lnTo>
                  <a:pt x="704928" y="2127013"/>
                </a:lnTo>
                <a:lnTo>
                  <a:pt x="704927" y="2127013"/>
                </a:lnTo>
                <a:lnTo>
                  <a:pt x="2707064" y="4070535"/>
                </a:lnTo>
                <a:lnTo>
                  <a:pt x="2711075" y="4066403"/>
                </a:lnTo>
                <a:lnTo>
                  <a:pt x="3087285" y="4431599"/>
                </a:lnTo>
                <a:lnTo>
                  <a:pt x="5206663" y="2248303"/>
                </a:lnTo>
                <a:lnTo>
                  <a:pt x="4276693" y="1345559"/>
                </a:lnTo>
                <a:lnTo>
                  <a:pt x="2833904" y="2831862"/>
                </a:lnTo>
                <a:lnTo>
                  <a:pt x="1939284" y="1963433"/>
                </a:lnTo>
                <a:lnTo>
                  <a:pt x="3206219" y="658289"/>
                </a:lnTo>
                <a:lnTo>
                  <a:pt x="2528075" y="0"/>
                </a:lnTo>
                <a:lnTo>
                  <a:pt x="580542" y="2006269"/>
                </a:lnTo>
                <a:lnTo>
                  <a:pt x="582894" y="2008552"/>
                </a:ln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Presentation 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199622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41" y="654312"/>
            <a:ext cx="3264893" cy="748102"/>
          </a:xfrm>
        </p:spPr>
        <p:txBody>
          <a:bodyPr/>
          <a:lstStyle>
            <a:lvl1pPr>
              <a:defRPr>
                <a:solidFill>
                  <a:srgbClr val="4596CA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809" y="2027976"/>
            <a:ext cx="3724603" cy="243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4596CA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4596CA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596CA"/>
              </a:buClr>
              <a:defRPr baseline="0">
                <a:solidFill>
                  <a:schemeClr val="bg1"/>
                </a:solidFill>
              </a:defRPr>
            </a:lvl5pPr>
            <a:lvl6pPr>
              <a:buClr>
                <a:srgbClr val="4596CA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6</a:t>
            </a:r>
          </a:p>
          <a:p>
            <a:pPr lvl="5"/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to go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750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int">
    <p:bg>
      <p:bgPr>
        <a:solidFill>
          <a:srgbClr val="45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41" y="654312"/>
            <a:ext cx="3264893" cy="7481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809" y="2027976"/>
            <a:ext cx="3724603" cy="24360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baseline="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6</a:t>
            </a:r>
          </a:p>
          <a:p>
            <a:pPr lvl="5"/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Presentation 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203828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841" y="654312"/>
            <a:ext cx="7612572" cy="3083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800" y="1569600"/>
            <a:ext cx="7614000" cy="2892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833" y="440871"/>
            <a:ext cx="453755" cy="162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lang="en-AU" sz="1100" smtClean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smtClean="0"/>
              <a:pPr/>
              <a:t>‹#›</a:t>
            </a:fld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645111" y="4659720"/>
            <a:ext cx="949910" cy="191604"/>
          </a:xfrm>
          <a:prstGeom prst="rect">
            <a:avLst/>
          </a:prstGeom>
          <a:solidFill>
            <a:srgbClr val="4596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350"/>
              </a:lnSpc>
            </a:pPr>
            <a:r>
              <a:rPr lang="en-AU" sz="1200" spc="60" baseline="0" dirty="0">
                <a:solidFill>
                  <a:schemeClr val="bg2"/>
                </a:solidFill>
              </a:rPr>
              <a:t>TAFE</a:t>
            </a:r>
            <a:r>
              <a:rPr lang="en-AU" sz="1200" spc="60" dirty="0">
                <a:solidFill>
                  <a:schemeClr val="bg2"/>
                </a:solidFill>
              </a:rPr>
              <a:t> </a:t>
            </a:r>
            <a:r>
              <a:rPr lang="en-AU" sz="1200" spc="60" baseline="0" dirty="0">
                <a:solidFill>
                  <a:schemeClr val="bg2"/>
                </a:solidFill>
              </a:rPr>
              <a:t>NSW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647469" y="4659622"/>
            <a:ext cx="4230470" cy="190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350"/>
              </a:lnSpc>
              <a:defRPr sz="1200" cap="all" spc="60" baseline="0">
                <a:solidFill>
                  <a:srgbClr val="4596CA"/>
                </a:solidFill>
              </a:defRPr>
            </a:lvl1pPr>
          </a:lstStyle>
          <a:p>
            <a:r>
              <a:rPr lang="en-AU" dirty="0"/>
              <a:t>Presentation 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1" r:id="rId8"/>
    <p:sldLayoutId id="2147483672" r:id="rId9"/>
    <p:sldLayoutId id="2147483650" r:id="rId10"/>
    <p:sldLayoutId id="2147483679" r:id="rId11"/>
    <p:sldLayoutId id="2147483665" r:id="rId12"/>
    <p:sldLayoutId id="2147483666" r:id="rId13"/>
    <p:sldLayoutId id="2147483667" r:id="rId14"/>
    <p:sldLayoutId id="2147483669" r:id="rId15"/>
    <p:sldLayoutId id="2147483670" r:id="rId16"/>
    <p:sldLayoutId id="2147483680" r:id="rId17"/>
    <p:sldLayoutId id="2147483681" r:id="rId18"/>
    <p:sldLayoutId id="2147483655" r:id="rId19"/>
    <p:sldLayoutId id="2147483694" r:id="rId20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3000" b="1" kern="1200" cap="all" baseline="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500"/>
        </a:lnSpc>
        <a:spcBef>
          <a:spcPts val="0"/>
        </a:spcBef>
        <a:spcAft>
          <a:spcPts val="992"/>
        </a:spcAft>
        <a:buFont typeface="Arial" pitchFamily="34" charset="0"/>
        <a:buNone/>
        <a:defRPr sz="1500" b="1" kern="1200" cap="all" baseline="0">
          <a:solidFill>
            <a:schemeClr val="bg2"/>
          </a:solidFill>
          <a:latin typeface="+mn-lt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1500"/>
        </a:lnSpc>
        <a:spcBef>
          <a:spcPts val="0"/>
        </a:spcBef>
        <a:spcAft>
          <a:spcPts val="601"/>
        </a:spcAft>
        <a:buClr>
          <a:schemeClr val="accent1"/>
        </a:buClr>
        <a:buSzPct val="70000"/>
        <a:buFont typeface="Arial" pitchFamily="34" charset="0"/>
        <a:buNone/>
        <a:defRPr sz="1400" b="1" kern="1200">
          <a:solidFill>
            <a:srgbClr val="4596CA"/>
          </a:solidFill>
          <a:latin typeface="+mn-lt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ts val="1500"/>
        </a:lnSpc>
        <a:spcBef>
          <a:spcPts val="0"/>
        </a:spcBef>
        <a:spcAft>
          <a:spcPts val="992"/>
        </a:spcAft>
        <a:buSzPct val="7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226800" indent="-226800" algn="l" defTabSz="914400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453600" indent="-226800" algn="l" defTabSz="914400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680400" indent="-226800" algn="l" defTabSz="914400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907200" indent="-226800" algn="l" defTabSz="914400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134000" indent="-226800" algn="l" defTabSz="914400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360800" indent="-226800" algn="l" defTabSz="914400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11" userDrawn="1">
          <p15:clr>
            <a:srgbClr val="F26B43"/>
          </p15:clr>
        </p15:guide>
        <p15:guide id="2" pos="481" userDrawn="1">
          <p15:clr>
            <a:srgbClr val="F26B43"/>
          </p15:clr>
        </p15:guide>
        <p15:guide id="3" pos="52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828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8288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86CD-5E68-4909-9571-09BA3FA60C64}" type="datetimeFigureOut">
              <a:rPr lang="en-AU" smtClean="0"/>
              <a:pPr/>
              <a:t>6/08/2018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76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F664-5757-4BE7-92B8-27E9D83D2C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362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0711" y="2202236"/>
            <a:ext cx="4338886" cy="1522436"/>
          </a:xfrm>
        </p:spPr>
        <p:txBody>
          <a:bodyPr/>
          <a:lstStyle/>
          <a:p>
            <a:r>
              <a:rPr lang="en-AU" sz="4400" dirty="0"/>
              <a:t>Work in animal care industry</a:t>
            </a:r>
            <a:br>
              <a:rPr lang="en-AU" sz="4400" dirty="0"/>
            </a:br>
            <a:br>
              <a:rPr lang="en-AU" sz="4400" dirty="0"/>
            </a:br>
            <a:r>
              <a:rPr lang="en-AU" sz="3200" b="0" dirty="0"/>
              <a:t>Kathy </a:t>
            </a:r>
            <a:r>
              <a:rPr lang="en-AU" sz="3200" b="0" dirty="0" err="1"/>
              <a:t>Reidy</a:t>
            </a:r>
            <a:br>
              <a:rPr lang="en-AU" sz="3200" b="0" dirty="0"/>
            </a:br>
            <a:br>
              <a:rPr lang="en-AU" sz="3200" b="0" dirty="0"/>
            </a:br>
            <a:endParaRPr lang="en-AU" sz="3200" b="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790711" y="2860576"/>
            <a:ext cx="4338886" cy="234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Font typeface="Arial" pitchFamily="34" charset="0"/>
              <a:buNone/>
              <a:defRPr sz="1500" b="1" kern="1200" cap="all" baseline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1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 sz="1400" b="1" kern="1200">
                <a:solidFill>
                  <a:srgbClr val="645EB3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SzPct val="7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2268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645EB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4536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645EB3"/>
              </a:buClr>
              <a:buSzPct val="80000"/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6804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645EB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9072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645EB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1340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645EB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3608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645EB3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522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Hands on nursing care of a range of animals</a:t>
            </a: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4522" y="1421715"/>
            <a:ext cx="4680520" cy="30473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10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Routine health care</a:t>
            </a:r>
          </a:p>
        </p:txBody>
      </p:sp>
      <p:pic>
        <p:nvPicPr>
          <p:cNvPr id="6" name="Content Placeholder 5" descr="vet-tech-ban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763" y="1938919"/>
            <a:ext cx="7613650" cy="21546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11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Emergency care</a:t>
            </a:r>
          </a:p>
        </p:txBody>
      </p:sp>
      <p:pic>
        <p:nvPicPr>
          <p:cNvPr id="6" name="Content Placeholder 5" descr="thFNVE0ZJ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4508" y="1355908"/>
            <a:ext cx="3548062" cy="255569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12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</a:t>
            </a:r>
          </a:p>
        </p:txBody>
      </p:sp>
      <p:pic>
        <p:nvPicPr>
          <p:cNvPr id="1027" name="Picture 3" descr="C:\Users\8100_64\Pictures\thXU790V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754" y="1355908"/>
            <a:ext cx="451485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exotics</a:t>
            </a:r>
          </a:p>
        </p:txBody>
      </p:sp>
      <p:pic>
        <p:nvPicPr>
          <p:cNvPr id="6" name="Content Placeholder 5" descr="th2KDL8CN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970" y="654312"/>
            <a:ext cx="2686050" cy="19240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13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</a:t>
            </a:r>
          </a:p>
        </p:txBody>
      </p:sp>
      <p:pic>
        <p:nvPicPr>
          <p:cNvPr id="69634" name="Picture 2" descr="C:\Users\8100_64\Pictures\thTB71QUW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746" y="1279624"/>
            <a:ext cx="1457325" cy="2009775"/>
          </a:xfrm>
          <a:prstGeom prst="rect">
            <a:avLst/>
          </a:prstGeom>
          <a:noFill/>
        </p:spPr>
      </p:pic>
      <p:pic>
        <p:nvPicPr>
          <p:cNvPr id="69636" name="Picture 4" descr="C:\Users\8100_64\Pictures\extra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30" y="2284512"/>
            <a:ext cx="3239988" cy="215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Veterinary nurse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0" y="1204393"/>
            <a:ext cx="7636484" cy="3278394"/>
          </a:xfrm>
        </p:spPr>
        <p:txBody>
          <a:bodyPr/>
          <a:lstStyle/>
          <a:p>
            <a:r>
              <a:rPr lang="en-AU" dirty="0"/>
              <a:t>	</a:t>
            </a:r>
            <a:r>
              <a:rPr lang="en-AU" sz="2400" dirty="0"/>
              <a:t>Certificate II Animal Studies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	</a:t>
            </a:r>
            <a:r>
              <a:rPr lang="en-AU" sz="2400" dirty="0"/>
              <a:t>Certificate IV Veterinary nursing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>
              <a:lnSpc>
                <a:spcPct val="100000"/>
              </a:lnSpc>
            </a:pPr>
            <a:r>
              <a:rPr lang="en-AU" sz="2400" dirty="0"/>
              <a:t>	Diploma of veterinary nursing</a:t>
            </a:r>
          </a:p>
          <a:p>
            <a:pPr>
              <a:lnSpc>
                <a:spcPct val="100000"/>
              </a:lnSpc>
            </a:pPr>
            <a:r>
              <a:rPr lang="en-AU" sz="2400" dirty="0"/>
              <a:t>	 (emergency And critical care)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14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</a:t>
            </a:r>
          </a:p>
        </p:txBody>
      </p:sp>
      <p:sp>
        <p:nvSpPr>
          <p:cNvPr id="6" name="Down Arrow 5"/>
          <p:cNvSpPr/>
          <p:nvPr/>
        </p:nvSpPr>
        <p:spPr>
          <a:xfrm>
            <a:off x="2912222" y="1612807"/>
            <a:ext cx="484632" cy="504056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926283" y="2932584"/>
            <a:ext cx="484632" cy="504056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9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Animal shelter/pound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800" y="1204392"/>
            <a:ext cx="7614000" cy="3258071"/>
          </a:xfrm>
        </p:spPr>
        <p:txBody>
          <a:bodyPr/>
          <a:lstStyle/>
          <a:p>
            <a:r>
              <a:rPr lang="en-US" sz="2400" dirty="0"/>
              <a:t>Caring for abandoned or surrendered animals</a:t>
            </a:r>
          </a:p>
          <a:p>
            <a:endParaRPr lang="en-US" dirty="0"/>
          </a:p>
        </p:txBody>
      </p:sp>
      <p:pic>
        <p:nvPicPr>
          <p:cNvPr id="4" name="Picture 3" descr="adopt d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98" y="1780456"/>
            <a:ext cx="1836510" cy="2143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898" y="1721901"/>
            <a:ext cx="3168352" cy="2364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9599" y="1583631"/>
            <a:ext cx="247650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6570" y="3531271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1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Animal shelter /pounds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4362" y="1132384"/>
            <a:ext cx="3781425" cy="12096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16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5002" y="1018886"/>
            <a:ext cx="2190445" cy="1634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914" y="3022803"/>
            <a:ext cx="3124200" cy="1466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8618" y="2500536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43" y="265329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9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Boarding kennels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Providing temporary care for pets while their owners are away</a:t>
            </a:r>
          </a:p>
          <a:p>
            <a:pPr>
              <a:lnSpc>
                <a:spcPct val="100000"/>
              </a:lnSpc>
              <a:buNone/>
            </a:pPr>
            <a:endParaRPr lang="en-US" sz="2400" dirty="0"/>
          </a:p>
        </p:txBody>
      </p:sp>
      <p:pic>
        <p:nvPicPr>
          <p:cNvPr id="4" name="Picture 3" descr="boarding ken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9429" y="3417767"/>
            <a:ext cx="2143786" cy="1422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354" y="2518949"/>
            <a:ext cx="3267075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986" y="217604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2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Pet shop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Caring for young pets before sale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Providing advice on pet care and information on various pet products to customers</a:t>
            </a:r>
          </a:p>
          <a:p>
            <a:endParaRPr lang="en-US" cap="none" dirty="0"/>
          </a:p>
        </p:txBody>
      </p:sp>
      <p:pic>
        <p:nvPicPr>
          <p:cNvPr id="4" name="Picture 3" descr="pet sh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223" y="3292624"/>
            <a:ext cx="2143786" cy="160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1544" y="14135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2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 dirty="0"/>
              <a:t>Pet grooming (</a:t>
            </a:r>
            <a:r>
              <a:rPr lang="en-US" sz="3200" b="1" dirty="0"/>
              <a:t>including mobile)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Handling animals appropriately for bathing and grooming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Providing advice to pet owners on animal care, especially their coat and external parasites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og groo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7090" y="2893851"/>
            <a:ext cx="1557818" cy="2143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6530" y="3330825"/>
            <a:ext cx="32194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2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Love animals?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0506" y="1403690"/>
            <a:ext cx="5173564" cy="28250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2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 in animal care</a:t>
            </a:r>
          </a:p>
        </p:txBody>
      </p:sp>
    </p:spTree>
    <p:extLst>
      <p:ext uri="{BB962C8B-B14F-4D97-AF65-F5344CB8AC3E}">
        <p14:creationId xmlns:p14="http://schemas.microsoft.com/office/powerpoint/2010/main" val="1123989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Pet walking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Offering regular walking services to people who are unable to exercise their pet.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Provide advice on pet nutrition and exercise 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2634" y="3016031"/>
            <a:ext cx="254317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7386" y="0"/>
            <a:ext cx="2133414" cy="16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02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‘</a:t>
            </a:r>
            <a:r>
              <a:rPr lang="en-US" sz="4400" b="1" dirty="0"/>
              <a:t>Doggie day care’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Offering regular or daily care and stimulation for pets where owners are unable to. 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This may include walking, feeding, watering, playing, and/or just checking that pets at home alone are ok.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og day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506" y="3345797"/>
            <a:ext cx="2143786" cy="160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9018" y="2905762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66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Trainer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41" y="1569600"/>
            <a:ext cx="7614000" cy="2892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Puppy preschool class facilitator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Training animals for general obedience or tricks for film/television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Training classes for dogs and their owners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Training animals for assisting people</a:t>
            </a:r>
          </a:p>
          <a:p>
            <a:endParaRPr lang="en-US" dirty="0"/>
          </a:p>
        </p:txBody>
      </p:sp>
      <p:pic>
        <p:nvPicPr>
          <p:cNvPr id="4" name="Picture 3" descr="assistance d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5293" y="3568460"/>
            <a:ext cx="1431385" cy="13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4602" y="140850"/>
            <a:ext cx="32004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986" y="18426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Behaviorist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Advising people on animal behavior and behavior modification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Training advise 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Temperament assessing for shelter animals</a:t>
            </a:r>
          </a:p>
        </p:txBody>
      </p:sp>
      <p:pic>
        <p:nvPicPr>
          <p:cNvPr id="4" name="Picture 3" descr="behavi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5082" y="194233"/>
            <a:ext cx="1686445" cy="2143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18" y="2643138"/>
            <a:ext cx="1605372" cy="21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57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Companion animal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800" y="1132384"/>
            <a:ext cx="7614000" cy="33300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1600" dirty="0"/>
              <a:t>		</a:t>
            </a:r>
            <a:r>
              <a:rPr lang="en-AU" sz="2400" dirty="0"/>
              <a:t>Certificate II Animal Studies</a:t>
            </a:r>
          </a:p>
          <a:p>
            <a:pPr>
              <a:lnSpc>
                <a:spcPct val="100000"/>
              </a:lnSpc>
            </a:pPr>
            <a:endParaRPr lang="en-AU" sz="2400" dirty="0"/>
          </a:p>
          <a:p>
            <a:pPr>
              <a:lnSpc>
                <a:spcPct val="100000"/>
              </a:lnSpc>
            </a:pPr>
            <a:r>
              <a:rPr lang="en-AU" sz="2400" dirty="0"/>
              <a:t>	     Certificate III Companion animal services</a:t>
            </a:r>
          </a:p>
          <a:p>
            <a:pPr>
              <a:lnSpc>
                <a:spcPct val="100000"/>
              </a:lnSpc>
            </a:pPr>
            <a:endParaRPr lang="en-AU" sz="2400" dirty="0"/>
          </a:p>
          <a:p>
            <a:pPr>
              <a:lnSpc>
                <a:spcPct val="100000"/>
              </a:lnSpc>
            </a:pPr>
            <a:r>
              <a:rPr lang="en-AU" sz="2400" dirty="0"/>
              <a:t>Certificate IV companion animal services </a:t>
            </a:r>
            <a:r>
              <a:rPr lang="en-AU" sz="1600" dirty="0"/>
              <a:t>(Electives focus behaviour/training)</a:t>
            </a:r>
          </a:p>
          <a:p>
            <a:pPr>
              <a:lnSpc>
                <a:spcPct val="100000"/>
              </a:lnSpc>
            </a:pPr>
            <a:r>
              <a:rPr lang="en-AU" sz="2400" dirty="0"/>
              <a:t>Certificate IV companion animal services </a:t>
            </a:r>
            <a:r>
              <a:rPr lang="en-AU" sz="1600" dirty="0"/>
              <a:t>(Electives focus facility management)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24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</a:t>
            </a:r>
          </a:p>
        </p:txBody>
      </p:sp>
      <p:sp>
        <p:nvSpPr>
          <p:cNvPr id="6" name="Down Arrow 5"/>
          <p:cNvSpPr/>
          <p:nvPr/>
        </p:nvSpPr>
        <p:spPr>
          <a:xfrm>
            <a:off x="4016612" y="1576460"/>
            <a:ext cx="557188" cy="57606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0538" y="2531186"/>
            <a:ext cx="576064" cy="532473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54073" y="1348408"/>
            <a:ext cx="734569" cy="2160240"/>
          </a:xfrm>
          <a:prstGeom prst="curv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58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Laboratory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800" y="1204392"/>
            <a:ext cx="7614000" cy="32580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Feeding and caring for laboratory animals  ensuring they are treated ethically and humanely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Variety of species</a:t>
            </a:r>
          </a:p>
          <a:p>
            <a:r>
              <a:rPr lang="en-US" sz="2400" cap="none" dirty="0"/>
              <a:t>$$$</a:t>
            </a:r>
          </a:p>
        </p:txBody>
      </p:sp>
      <p:pic>
        <p:nvPicPr>
          <p:cNvPr id="4" name="Picture 3" descr="lab anaim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890" y="2645085"/>
            <a:ext cx="2522239" cy="189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0426" y="2958978"/>
            <a:ext cx="2259335" cy="15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28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Animal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327" y="1569600"/>
            <a:ext cx="7614000" cy="2892863"/>
          </a:xfrm>
        </p:spPr>
        <p:txBody>
          <a:bodyPr/>
          <a:lstStyle/>
          <a:p>
            <a:r>
              <a:rPr lang="en-AU" dirty="0"/>
              <a:t>	</a:t>
            </a:r>
            <a:r>
              <a:rPr lang="en-AU" sz="2400" dirty="0"/>
              <a:t>Certificate II animal studies</a:t>
            </a:r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	</a:t>
            </a:r>
          </a:p>
          <a:p>
            <a:r>
              <a:rPr lang="en-AU" sz="2400" dirty="0"/>
              <a:t>	Certificate III animal technology</a:t>
            </a:r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	Jobs not advertised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26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</a:t>
            </a:r>
          </a:p>
        </p:txBody>
      </p:sp>
      <p:sp>
        <p:nvSpPr>
          <p:cNvPr id="6" name="Down Arrow 5"/>
          <p:cNvSpPr/>
          <p:nvPr/>
        </p:nvSpPr>
        <p:spPr>
          <a:xfrm>
            <a:off x="3546680" y="1929331"/>
            <a:ext cx="432048" cy="57606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19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Wildlife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Providing specific care and rehabilitation to different species of native wildlife that are rescued due to illness/injury, loss of native habitat or other reasons</a:t>
            </a:r>
          </a:p>
        </p:txBody>
      </p:sp>
      <p:pic>
        <p:nvPicPr>
          <p:cNvPr id="4" name="Picture 3" descr="htmlimport_st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2634" y="3723023"/>
            <a:ext cx="1198875" cy="1029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929" y="264112"/>
            <a:ext cx="2583483" cy="1167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9018" y="301603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9251" y="2932584"/>
            <a:ext cx="2029767" cy="13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18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Zoo or wildlife facility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800" y="1586111"/>
            <a:ext cx="7614000" cy="28763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Providing daily care to a select group of wild animals living in a zoo. 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This would include housing maintenance, feeding, exercise, health inspections, training, reproduction etc.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Ensuring the survival of near extinct species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3052" y="0"/>
            <a:ext cx="1551175" cy="1586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482" y="3858981"/>
            <a:ext cx="1813743" cy="1206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8143" y="3724672"/>
            <a:ext cx="1624272" cy="1211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2149" y="3754223"/>
            <a:ext cx="1818506" cy="12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68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Captive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400" dirty="0"/>
              <a:t>	</a:t>
            </a:r>
            <a:r>
              <a:rPr lang="en-AU" sz="2400" dirty="0"/>
              <a:t>Certificate II Animal Studies</a:t>
            </a:r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     	Certificate III Captive animals</a:t>
            </a:r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		</a:t>
            </a:r>
          </a:p>
          <a:p>
            <a:r>
              <a:rPr lang="en-AU" sz="2400" dirty="0"/>
              <a:t>	Certificate IV Captive animals</a:t>
            </a:r>
          </a:p>
          <a:p>
            <a:endParaRPr lang="en-AU" sz="14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29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</a:t>
            </a:r>
          </a:p>
        </p:txBody>
      </p:sp>
      <p:sp>
        <p:nvSpPr>
          <p:cNvPr id="6" name="Down Arrow 5"/>
          <p:cNvSpPr/>
          <p:nvPr/>
        </p:nvSpPr>
        <p:spPr>
          <a:xfrm>
            <a:off x="3564682" y="1852464"/>
            <a:ext cx="432048" cy="57606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572760" y="2869431"/>
            <a:ext cx="432048" cy="576064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1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Jobs in industry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sz="2400" dirty="0"/>
              <a:t>volunteer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3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890" y="599483"/>
            <a:ext cx="3289609" cy="2189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4562" y="2646115"/>
            <a:ext cx="2808312" cy="201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8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Which career path for you?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944" y="1117276"/>
            <a:ext cx="2810704" cy="18874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30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 in industry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9193" y="1014043"/>
            <a:ext cx="2352675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4562" y="3133943"/>
            <a:ext cx="2606530" cy="1600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4562" y="1076394"/>
            <a:ext cx="2466975" cy="2003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9193" y="3153060"/>
            <a:ext cx="2352676" cy="1697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5944" y="3049620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43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reality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31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 in industry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1424" y="1015569"/>
            <a:ext cx="3605513" cy="1735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520" y="2834553"/>
            <a:ext cx="2363922" cy="1616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5781" y="307211"/>
            <a:ext cx="2041743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5575" y="177076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50793" y="351384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5781" y="2427990"/>
            <a:ext cx="2041743" cy="2686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07475" y="7212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51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32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AU" dirty="0"/>
              <a:t>Careers in industry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111" y="4659720"/>
            <a:ext cx="949910" cy="191604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350"/>
              </a:lnSpc>
            </a:pPr>
            <a:r>
              <a:rPr lang="en-AU" sz="1200" spc="60" baseline="0" dirty="0">
                <a:solidFill>
                  <a:schemeClr val="bg1"/>
                </a:solidFill>
              </a:rPr>
              <a:t>TAFE</a:t>
            </a:r>
            <a:r>
              <a:rPr lang="en-AU" sz="1200" spc="60" dirty="0">
                <a:solidFill>
                  <a:schemeClr val="bg1"/>
                </a:solidFill>
              </a:rPr>
              <a:t> </a:t>
            </a:r>
            <a:r>
              <a:rPr lang="en-AU" sz="1200" spc="60" baseline="0" dirty="0">
                <a:solidFill>
                  <a:schemeClr val="bg1"/>
                </a:solidFill>
              </a:rPr>
              <a:t>NSW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6730" y="4012704"/>
            <a:ext cx="296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kathy.reidy1@tafensw.edu.au</a:t>
            </a:r>
          </a:p>
        </p:txBody>
      </p:sp>
    </p:spTree>
    <p:extLst>
      <p:ext uri="{BB962C8B-B14F-4D97-AF65-F5344CB8AC3E}">
        <p14:creationId xmlns:p14="http://schemas.microsoft.com/office/powerpoint/2010/main" val="367815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careers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6557" y="1276400"/>
            <a:ext cx="3491382" cy="23233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4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434" y="35997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GET PAID</a:t>
            </a:r>
          </a:p>
        </p:txBody>
      </p:sp>
    </p:spTree>
    <p:extLst>
      <p:ext uri="{BB962C8B-B14F-4D97-AF65-F5344CB8AC3E}">
        <p14:creationId xmlns:p14="http://schemas.microsoft.com/office/powerpoint/2010/main" val="39118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0" y="1074362"/>
            <a:ext cx="7614000" cy="28928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400" cap="none" dirty="0"/>
              <a:t>Caring for animals is a great way to learn</a:t>
            </a:r>
          </a:p>
          <a:p>
            <a:pPr>
              <a:lnSpc>
                <a:spcPct val="100000"/>
              </a:lnSpc>
            </a:pPr>
            <a:r>
              <a:rPr lang="en-AU" sz="2400" cap="none" dirty="0"/>
              <a:t>Owning / caring for animals is a responsibility</a:t>
            </a:r>
          </a:p>
          <a:p>
            <a:pPr>
              <a:lnSpc>
                <a:spcPct val="100000"/>
              </a:lnSpc>
            </a:pPr>
            <a:r>
              <a:rPr lang="en-AU" sz="2400" cap="none" dirty="0"/>
              <a:t>To be the best carers we can be-   learn as much as we can! </a:t>
            </a:r>
          </a:p>
          <a:p>
            <a:pPr>
              <a:lnSpc>
                <a:spcPct val="100000"/>
              </a:lnSpc>
            </a:pPr>
            <a:r>
              <a:rPr lang="en-AU" sz="2400" cap="none" dirty="0"/>
              <a:t>Courses available to gain this knowledge</a:t>
            </a:r>
          </a:p>
          <a:p>
            <a:pPr>
              <a:lnSpc>
                <a:spcPct val="100000"/>
              </a:lnSpc>
            </a:pPr>
            <a:endParaRPr lang="en-AU" sz="2400" cap="none" dirty="0"/>
          </a:p>
          <a:p>
            <a:pPr>
              <a:lnSpc>
                <a:spcPct val="100000"/>
              </a:lnSpc>
            </a:pPr>
            <a:r>
              <a:rPr lang="en-AU" sz="2400" cap="none" dirty="0"/>
              <a:t>Skills based training for the practical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5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986" y="3274829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5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AU" sz="2400" cap="none" dirty="0"/>
              <a:t>Did you know there are many qualifications for our industry</a:t>
            </a:r>
          </a:p>
          <a:p>
            <a:pPr>
              <a:lnSpc>
                <a:spcPct val="100000"/>
              </a:lnSpc>
            </a:pPr>
            <a:endParaRPr lang="en-AU" sz="2400" cap="none" dirty="0"/>
          </a:p>
          <a:p>
            <a:pPr>
              <a:lnSpc>
                <a:spcPct val="100000"/>
              </a:lnSpc>
            </a:pPr>
            <a:r>
              <a:rPr lang="en-AU" sz="2400" cap="none" dirty="0"/>
              <a:t>Recommended within legislation- not mandatory</a:t>
            </a:r>
          </a:p>
          <a:p>
            <a:pPr>
              <a:lnSpc>
                <a:spcPct val="100000"/>
              </a:lnSpc>
            </a:pPr>
            <a:endParaRPr lang="en-AU" sz="2400" cap="none" dirty="0"/>
          </a:p>
          <a:p>
            <a:pPr>
              <a:lnSpc>
                <a:spcPct val="100000"/>
              </a:lnSpc>
            </a:pPr>
            <a:r>
              <a:rPr lang="en-AU" sz="2400" cap="none" dirty="0"/>
              <a:t>Employers recognise committed employees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6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5042" y="292628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6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19" y="628328"/>
            <a:ext cx="7773750" cy="814827"/>
          </a:xfrm>
        </p:spPr>
        <p:txBody>
          <a:bodyPr/>
          <a:lstStyle/>
          <a:p>
            <a:r>
              <a:rPr lang="en-US" sz="4400" b="1" dirty="0"/>
              <a:t>Skills based training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370" y="1132384"/>
            <a:ext cx="7560840" cy="309802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Qualification</a:t>
            </a:r>
            <a:r>
              <a:rPr lang="en-US" sz="2400" b="0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Certificate II Animal studies</a:t>
            </a:r>
          </a:p>
          <a:p>
            <a:pPr algn="l"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12 units</a:t>
            </a:r>
          </a:p>
          <a:p>
            <a:pPr algn="l">
              <a:lnSpc>
                <a:spcPct val="100000"/>
              </a:lnSpc>
            </a:pPr>
            <a:r>
              <a:rPr lang="en-US" sz="2400" b="0" cap="none" dirty="0">
                <a:solidFill>
                  <a:schemeClr val="tx1"/>
                </a:solidFill>
              </a:rPr>
              <a:t>Industry workplace supports students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Units cover:</a:t>
            </a:r>
          </a:p>
          <a:p>
            <a:pPr algn="l">
              <a:lnSpc>
                <a:spcPct val="100000"/>
              </a:lnSpc>
            </a:pPr>
            <a:r>
              <a:rPr lang="en-US" sz="2000" cap="none" dirty="0">
                <a:solidFill>
                  <a:schemeClr val="tx1"/>
                </a:solidFill>
              </a:rPr>
              <a:t>Basic care of many species, feeding, housing, health </a:t>
            </a:r>
            <a:r>
              <a:rPr lang="en-US" sz="2000" cap="none" dirty="0" err="1">
                <a:solidFill>
                  <a:schemeClr val="tx1"/>
                </a:solidFill>
              </a:rPr>
              <a:t>etc</a:t>
            </a:r>
            <a:endParaRPr lang="en-US" sz="2000" cap="none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000" cap="none" dirty="0">
                <a:solidFill>
                  <a:schemeClr val="tx1"/>
                </a:solidFill>
              </a:rPr>
              <a:t>Working in a team-communication, safety </a:t>
            </a:r>
            <a:r>
              <a:rPr lang="en-US" sz="2000" cap="none" dirty="0" err="1">
                <a:solidFill>
                  <a:schemeClr val="tx1"/>
                </a:solidFill>
              </a:rPr>
              <a:t>etc</a:t>
            </a:r>
            <a:endParaRPr lang="en-US" sz="2000" cap="none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000" cap="none" dirty="0">
                <a:solidFill>
                  <a:schemeClr val="tx1"/>
                </a:solidFill>
              </a:rPr>
              <a:t>Hygiene practices-legislation &amp; industry best practice</a:t>
            </a:r>
          </a:p>
        </p:txBody>
      </p:sp>
    </p:spTree>
    <p:extLst>
      <p:ext uri="{BB962C8B-B14F-4D97-AF65-F5344CB8AC3E}">
        <p14:creationId xmlns:p14="http://schemas.microsoft.com/office/powerpoint/2010/main" val="231004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Follow on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800" y="1276400"/>
            <a:ext cx="7614000" cy="3186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>
                <a:solidFill>
                  <a:schemeClr val="tx1"/>
                </a:solidFill>
              </a:rPr>
              <a:t>Graduates of the Animal Studies Certificate II qualification may consider pursuing a career and further qualifications in their specific field:</a:t>
            </a:r>
          </a:p>
          <a:p>
            <a:pPr>
              <a:lnSpc>
                <a:spcPct val="100000"/>
              </a:lnSpc>
            </a:pPr>
            <a:endParaRPr lang="en-US" sz="2400" b="0" cap="none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cap="none" dirty="0">
                <a:solidFill>
                  <a:schemeClr val="tx1"/>
                </a:solidFill>
              </a:rPr>
              <a:t>Following are different fields/workplaces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8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/>
              <a:t>careers</a:t>
            </a:r>
          </a:p>
        </p:txBody>
      </p:sp>
    </p:spTree>
    <p:extLst>
      <p:ext uri="{BB962C8B-B14F-4D97-AF65-F5344CB8AC3E}">
        <p14:creationId xmlns:p14="http://schemas.microsoft.com/office/powerpoint/2010/main" val="170355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Vet clinic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800" y="1276400"/>
            <a:ext cx="7614000" cy="3186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cap="none" dirty="0"/>
              <a:t>Working as an assistant, or training to become a veterinary nurse (or veterinarian)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Animal medicine and surgery</a:t>
            </a:r>
          </a:p>
          <a:p>
            <a:pPr>
              <a:lnSpc>
                <a:spcPct val="100000"/>
              </a:lnSpc>
            </a:pPr>
            <a:r>
              <a:rPr lang="en-US" sz="2400" cap="none" dirty="0"/>
              <a:t>Providing advice on pet care to owners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58" y="2932584"/>
            <a:ext cx="2223498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09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simple (1)">
  <a:themeElements>
    <a:clrScheme name="Custom 2">
      <a:dk1>
        <a:sysClr val="windowText" lastClr="000000"/>
      </a:dk1>
      <a:lt1>
        <a:sysClr val="window" lastClr="FFFFFF"/>
      </a:lt1>
      <a:dk2>
        <a:srgbClr val="262626"/>
      </a:dk2>
      <a:lt2>
        <a:srgbClr val="000000"/>
      </a:lt2>
      <a:accent1>
        <a:srgbClr val="4596CA"/>
      </a:accent1>
      <a:accent2>
        <a:srgbClr val="6AB3E3"/>
      </a:accent2>
      <a:accent3>
        <a:srgbClr val="8C84D6"/>
      </a:accent3>
      <a:accent4>
        <a:srgbClr val="F79475"/>
      </a:accent4>
      <a:accent5>
        <a:srgbClr val="262626"/>
      </a:accent5>
      <a:accent6>
        <a:srgbClr val="58595B"/>
      </a:accent6>
      <a:hlink>
        <a:srgbClr val="808080"/>
      </a:hlink>
      <a:folHlink>
        <a:srgbClr val="58595B"/>
      </a:folHlink>
    </a:clrScheme>
    <a:fontScheme name="TAF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870BA68-FAC2-4947-9809-F0E3290765B9}" vid="{E12651EF-3267-B546-BB53-1A3A152033E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548</Words>
  <Application>Microsoft Office PowerPoint</Application>
  <PresentationFormat>Custom</PresentationFormat>
  <Paragraphs>159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powerpoint-template-simple (1)</vt:lpstr>
      <vt:lpstr>Custom Design</vt:lpstr>
      <vt:lpstr>Work in animal care industry  Kathy Reidy  </vt:lpstr>
      <vt:lpstr>Love animals?</vt:lpstr>
      <vt:lpstr>careers</vt:lpstr>
      <vt:lpstr>careers</vt:lpstr>
      <vt:lpstr>learning</vt:lpstr>
      <vt:lpstr>qualifications</vt:lpstr>
      <vt:lpstr>Skills based training </vt:lpstr>
      <vt:lpstr>Follow on qualifications</vt:lpstr>
      <vt:lpstr>Vet clinic</vt:lpstr>
      <vt:lpstr>Hands on nursing care of a range of animals</vt:lpstr>
      <vt:lpstr>Routine health care</vt:lpstr>
      <vt:lpstr>Emergency care</vt:lpstr>
      <vt:lpstr>exotics</vt:lpstr>
      <vt:lpstr>Veterinary nurse</vt:lpstr>
      <vt:lpstr>Animal shelter/pound</vt:lpstr>
      <vt:lpstr>Animal shelter /pounds</vt:lpstr>
      <vt:lpstr>Boarding kennels</vt:lpstr>
      <vt:lpstr>Pet shop</vt:lpstr>
      <vt:lpstr>Pet grooming (including mobile)</vt:lpstr>
      <vt:lpstr>Pet walking</vt:lpstr>
      <vt:lpstr>‘Doggie day care’</vt:lpstr>
      <vt:lpstr>Trainer</vt:lpstr>
      <vt:lpstr>Behaviorist</vt:lpstr>
      <vt:lpstr>Companion animal services</vt:lpstr>
      <vt:lpstr>Laboratory</vt:lpstr>
      <vt:lpstr>Animal technology</vt:lpstr>
      <vt:lpstr>Wildlife </vt:lpstr>
      <vt:lpstr>Zoo or wildlife facility</vt:lpstr>
      <vt:lpstr>Captive animals</vt:lpstr>
      <vt:lpstr>Which career path for you?</vt:lpstr>
      <vt:lpstr>reality</vt:lpstr>
      <vt:lpstr>PowerPoint Presentation</vt:lpstr>
    </vt:vector>
  </TitlesOfParts>
  <Company>NSW, 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Blakeney, Georgia</dc:creator>
  <cp:lastModifiedBy>Peter Vu</cp:lastModifiedBy>
  <cp:revision>108</cp:revision>
  <dcterms:created xsi:type="dcterms:W3CDTF">2017-01-25T01:32:01Z</dcterms:created>
  <dcterms:modified xsi:type="dcterms:W3CDTF">2018-08-06T01:32:32Z</dcterms:modified>
  <cp:category>PowerPoint Template</cp:category>
</cp:coreProperties>
</file>